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7315200" cy="9601200"/>
  <p:embeddedFontLst>
    <p:embeddedFont>
      <p:font typeface="Caveat" pitchFamily="2" charset="77"/>
      <p:regular r:id="rId13"/>
      <p:bold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Gill Sans" panose="020B0502020104020203" pitchFamily="34" charset="-79"/>
      <p:regular r:id="rId19"/>
      <p:bold r:id="rId20"/>
    </p:embeddedFont>
    <p:embeddedFont>
      <p:font typeface="Montserrat Medium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x+biJIOyBeMCHMduU5tKqDp6w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Emphasize that higher engagement in Learning is a result of emphasizing any or all of the Magic 8 classroom practices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…include talking points on </a:t>
            </a:r>
            <a:r>
              <a:rPr lang="en-US" i="1"/>
              <a:t>how</a:t>
            </a:r>
            <a:r>
              <a:rPr lang="en-US" i="0"/>
              <a:t> each practice is related to engagement?</a:t>
            </a:r>
            <a:endParaRPr/>
          </a:p>
        </p:txBody>
      </p:sp>
      <p:sp>
        <p:nvSpPr>
          <p:cNvPr id="188" name="Google Shape;188;p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0000"/>
                </a:solidFill>
              </a:rPr>
              <a:t>With these indicators in mind, what are some activities or settings where you find your students to be the MOST engaged?</a:t>
            </a:r>
            <a:endParaRPr sz="120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0000"/>
                </a:solidFill>
              </a:rPr>
              <a:t>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0000"/>
                </a:solidFill>
              </a:rPr>
              <a:t>nclude descriptions with each marker? Examples by setting? Coaches want slides to contain more/different information than handouts…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Could add more description to each of these markers…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Other discussion questions: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C55A11"/>
                </a:solidFill>
              </a:rPr>
              <a:t>How might engagement look different during Whole Group or Centers?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C55A11"/>
                </a:solidFill>
              </a:rPr>
              <a:t>Think of the times when your students are the most engaged…what factors do you think contribute to their engagement?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Compliant =/= engaged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**a.k.a., “calling out”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‘fidgeting’ with excited energy</a:t>
            </a:r>
            <a:endParaRPr/>
          </a:p>
        </p:txBody>
      </p:sp>
      <p:sp>
        <p:nvSpPr>
          <p:cNvPr id="258" name="Google Shape;258;p5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NOTICING LEVEL OF ENGAGEMENT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Compliant =/= engaged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**a.k.a., “calling out”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‘fidgeting’ with excited energy</a:t>
            </a:r>
            <a:endParaRPr/>
          </a:p>
        </p:txBody>
      </p:sp>
      <p:sp>
        <p:nvSpPr>
          <p:cNvPr id="271" name="Google Shape;271;p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the strategies listed, which ones to you think are your strengths? What would you like to improve upon or learn more about?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convey your enthusiasm to students? Do you find it challenging to maintain that level of enthusiasm all year long?</a:t>
            </a:r>
            <a:endParaRPr/>
          </a:p>
        </p:txBody>
      </p:sp>
      <p:sp>
        <p:nvSpPr>
          <p:cNvPr id="285" name="Google Shape;285;p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 factors/reflection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Choice/autonomy; validate interests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causes low vs high engagement?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Incorporate elements of centers into more structured parts of day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Take advantage of engagement during centers; use as time to observe play, target concepts, etc.</a:t>
            </a:r>
            <a:endParaRPr/>
          </a:p>
        </p:txBody>
      </p:sp>
      <p:sp>
        <p:nvSpPr>
          <p:cNvPr id="298" name="Google Shape;298;p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448091" y="3085765"/>
            <a:ext cx="8240108" cy="2789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7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  <a:defRPr sz="4000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ubTitle" idx="1"/>
          </p:nvPr>
        </p:nvSpPr>
        <p:spPr>
          <a:xfrm>
            <a:off x="577124" y="4901475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l="49888" t="20652" r="10659" b="38816"/>
          <a:stretch/>
        </p:blipFill>
        <p:spPr>
          <a:xfrm>
            <a:off x="4633126" y="6053551"/>
            <a:ext cx="1287415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2"/>
          <p:cNvSpPr/>
          <p:nvPr/>
        </p:nvSpPr>
        <p:spPr>
          <a:xfrm>
            <a:off x="2415075" y="4820849"/>
            <a:ext cx="751500" cy="6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21" y="4901932"/>
            <a:ext cx="465940" cy="5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25" y="6230275"/>
            <a:ext cx="1232500" cy="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1" name="Google Shape;151;p21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52" name="Google Shape;152;p21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53" name="Google Shape;153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4" name="Google Shape;154;p21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55" name="Google Shape;155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6" name="Google Shape;156;p21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7" name="Google Shape;157;p21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58" name="Google Shape;15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" name="Google Shape;31;p13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32" name="Google Shape;32;p13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33" name="Google Shape;33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" name="Google Shape;34;p13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35" name="Google Shape;35;p1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8" t="20652" r="10659" b="38816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36;p13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" name="Google Shape;37;p13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38" name="Google Shape;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" name="Google Shape;45;p14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46" name="Google Shape;46;p14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47" name="Google Shape;47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oogle Shape;48;p14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49" name="Google Shape;49;p1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Google Shape;50;p14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1" name="Google Shape;51;p14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52" name="Google Shape;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50245" y="6253080"/>
            <a:ext cx="3000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4" name="Google Shape;64;p15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65" name="Google Shape;65;p15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66" name="Google Shape;66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7" name="Google Shape;67;p15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68" name="Google Shape;68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" name="Google Shape;69;p15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0" name="Google Shape;70;p15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71" name="Google Shape;7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2646" y="48752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80" name="Google Shape;80;p16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81" name="Google Shape;81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2" name="Google Shape;82;p16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83" name="Google Shape;83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" name="Google Shape;84;p16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5" name="Google Shape;85;p16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86" name="Google Shape;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3" name="Google Shape;93;p17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94" name="Google Shape;94;p17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95" name="Google Shape;95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" name="Google Shape;96;p17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97" name="Google Shape;97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" name="Google Shape;98;p17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9" name="Google Shape;99;p17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00" name="Google Shape;10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06" name="Google Shape;106;p18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07" name="Google Shape;107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8" name="Google Shape;108;p18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09" name="Google Shape;109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0" name="Google Shape;110;p18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1" name="Google Shape;111;p18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12" name="Google Shape;11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7C0D4"/>
              </a:buClr>
              <a:buSzPts val="2000"/>
              <a:buFont typeface="Gill Sans"/>
              <a:buNone/>
              <a:defRPr sz="2000" b="0"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07140" y="6155059"/>
            <a:ext cx="8207989" cy="518392"/>
            <a:chOff x="307140" y="6155059"/>
            <a:chExt cx="8207989" cy="518392"/>
          </a:xfrm>
        </p:grpSpPr>
        <p:grpSp>
          <p:nvGrpSpPr>
            <p:cNvPr id="122" name="Google Shape;122;p19"/>
            <p:cNvGrpSpPr/>
            <p:nvPr/>
          </p:nvGrpSpPr>
          <p:grpSpPr>
            <a:xfrm>
              <a:off x="1390526" y="6155059"/>
              <a:ext cx="7124603" cy="518392"/>
              <a:chOff x="1390526" y="5559721"/>
              <a:chExt cx="7124603" cy="518392"/>
            </a:xfrm>
          </p:grpSpPr>
          <p:pic>
            <p:nvPicPr>
              <p:cNvPr id="123" name="Google Shape;123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4" name="Google Shape;124;p19"/>
              <p:cNvGrpSpPr/>
              <p:nvPr/>
            </p:nvGrpSpPr>
            <p:grpSpPr>
              <a:xfrm>
                <a:off x="1390526" y="5559721"/>
                <a:ext cx="7124603" cy="518392"/>
                <a:chOff x="1390526" y="6149946"/>
                <a:chExt cx="7124603" cy="518392"/>
              </a:xfrm>
            </p:grpSpPr>
            <p:pic>
              <p:nvPicPr>
                <p:cNvPr id="125" name="Google Shape;125;p1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3905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6" name="Google Shape;126;p19"/>
                <p:cNvSpPr txBox="1"/>
                <p:nvPr/>
              </p:nvSpPr>
              <p:spPr>
                <a:xfrm>
                  <a:off x="4200229" y="6149946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>
                      <a:solidFill>
                        <a:schemeClr val="dk1"/>
                      </a:solidFill>
                      <a:latin typeface="Caveat"/>
                      <a:ea typeface="Caveat"/>
                      <a:cs typeface="Caveat"/>
                      <a:sym typeface="Caveat"/>
                    </a:rPr>
                    <a:t>CHALK   </a:t>
                  </a:r>
                  <a:r>
                    <a:rPr lang="en-US" sz="1800" b="1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   </a:t>
                  </a:r>
                  <a:r>
                    <a:rPr lang="en-US" sz="1400" b="0" i="0" u="none" strike="noStrike" cap="none">
                      <a:solidFill>
                        <a:schemeClr val="dk1"/>
                      </a:solidFill>
                      <a:latin typeface="Caveat"/>
                      <a:ea typeface="Caveat"/>
                      <a:cs typeface="Caveat"/>
                      <a:sym typeface="Caveat"/>
                    </a:rPr>
                    <a:t>Professional Development Series </a:t>
                  </a:r>
                  <a:r>
                    <a:rPr lang="en-US" sz="16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4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27" name="Google Shape;127;p19"/>
                <p:cNvSpPr/>
                <p:nvPr/>
              </p:nvSpPr>
              <p:spPr>
                <a:xfrm>
                  <a:off x="4425603" y="64220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28" name="Google Shape;12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37" name="Google Shape;137;p20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38" name="Google Shape;138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" name="Google Shape;139;p20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40" name="Google Shape;140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" name="Google Shape;141;p20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43" name="Google Shape;14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1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xels.com/png-svg/preview/128018/hand-drawn-wall-clock" TargetMode="External"/><Relationship Id="rId13" Type="http://schemas.openxmlformats.org/officeDocument/2006/relationships/hyperlink" Target="https://pixabay.com/" TargetMode="External"/><Relationship Id="rId3" Type="http://schemas.openxmlformats.org/officeDocument/2006/relationships/hyperlink" Target="http://www.myiconfinder.com/icon/bend-bulb-color-glow-hint-idea-lamp-light-lightbulb-off-on-hand-draw-drawn-sktch-sktching-drawing-line-outline-out/874" TargetMode="External"/><Relationship Id="rId7" Type="http://schemas.openxmlformats.org/officeDocument/2006/relationships/hyperlink" Target="https://www.vexels.com/png-svg/preview/128423/pie-chart-hand-drawn-doodle" TargetMode="External"/><Relationship Id="rId12" Type="http://schemas.openxmlformats.org/officeDocument/2006/relationships/hyperlink" Target="https://pixabay.com/en/eyes-surprise-wow-expression-open-31209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exels.com/png-svg/preview/127943/hand-drawn-bar-graph" TargetMode="External"/><Relationship Id="rId11" Type="http://schemas.openxmlformats.org/officeDocument/2006/relationships/hyperlink" Target="https://www.vexels.com/png-svg/preview/127459/cog-wheel-hand-drawn-icon" TargetMode="External"/><Relationship Id="rId5" Type="http://schemas.openxmlformats.org/officeDocument/2006/relationships/hyperlink" Target="https://www.vexels.com/png-svg/preview/127978/hand-drawn-magnifying-glass" TargetMode="External"/><Relationship Id="rId10" Type="http://schemas.openxmlformats.org/officeDocument/2006/relationships/hyperlink" Target="https://www.vexels.com/png-svg/preview/127982/hand-drawn-open-book" TargetMode="External"/><Relationship Id="rId4" Type="http://schemas.openxmlformats.org/officeDocument/2006/relationships/hyperlink" Target="http://www.myiconfinder.com/Graphicfuel" TargetMode="External"/><Relationship Id="rId9" Type="http://schemas.openxmlformats.org/officeDocument/2006/relationships/hyperlink" Target="https://www.vexels.com/png-svg/preview/127949/hand-drawn-cloud-bubble" TargetMode="External"/><Relationship Id="rId14" Type="http://schemas.openxmlformats.org/officeDocument/2006/relationships/hyperlink" Target="https://pixabay.com/en/camouflage-cartoon-comic-pretension-129738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anderbilt.edu/mnpspartnershi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subTitle" idx="1"/>
          </p:nvPr>
        </p:nvSpPr>
        <p:spPr>
          <a:xfrm>
            <a:off x="1060175" y="4957725"/>
            <a:ext cx="7426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CHALK             PROFESSIONAL DEVELOPMENT SERIES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1"/>
          <p:cNvSpPr txBox="1">
            <a:spLocks noGrp="1"/>
          </p:cNvSpPr>
          <p:nvPr>
            <p:ph type="ctrTitle"/>
          </p:nvPr>
        </p:nvSpPr>
        <p:spPr>
          <a:xfrm>
            <a:off x="696017" y="3382109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</a:pPr>
            <a:r>
              <a:rPr lang="en-US"/>
              <a:t>Promoting High Levels of Engagement in Learning</a:t>
            </a:r>
            <a:endParaRPr/>
          </a:p>
        </p:txBody>
      </p:sp>
      <p:pic>
        <p:nvPicPr>
          <p:cNvPr id="173" name="Google Shape;173;p1"/>
          <p:cNvPicPr preferRelativeResize="0"/>
          <p:nvPr/>
        </p:nvPicPr>
        <p:blipFill rotWithShape="1">
          <a:blip r:embed="rId3">
            <a:alphaModFix/>
          </a:blip>
          <a:srcRect l="2555" t="29703" r="11348" b="3720"/>
          <a:stretch/>
        </p:blipFill>
        <p:spPr>
          <a:xfrm>
            <a:off x="444314" y="625040"/>
            <a:ext cx="2305879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4">
            <a:alphaModFix/>
          </a:blip>
          <a:srcRect l="2030" t="28672" r="16811" b="7468"/>
          <a:stretch/>
        </p:blipFill>
        <p:spPr>
          <a:xfrm>
            <a:off x="6420023" y="625040"/>
            <a:ext cx="2266121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5">
            <a:alphaModFix/>
          </a:blip>
          <a:srcRect t="16755" b="30916"/>
          <a:stretch/>
        </p:blipFill>
        <p:spPr>
          <a:xfrm>
            <a:off x="2881358" y="625040"/>
            <a:ext cx="3407501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/>
          <p:nvPr/>
        </p:nvSpPr>
        <p:spPr>
          <a:xfrm>
            <a:off x="4261847" y="1950921"/>
            <a:ext cx="4331645" cy="417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536647" y="1992492"/>
            <a:ext cx="3541212" cy="4131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485843" y="1950923"/>
            <a:ext cx="3541212" cy="4098895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10"/>
          <p:cNvSpPr txBox="1">
            <a:spLocks noGrp="1"/>
          </p:cNvSpPr>
          <p:nvPr>
            <p:ph type="title"/>
          </p:nvPr>
        </p:nvSpPr>
        <p:spPr>
          <a:xfrm>
            <a:off x="485843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INDIVIDUAL IMAGE SOURCES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10"/>
          <p:cNvSpPr txBox="1">
            <a:spLocks noGrp="1"/>
          </p:cNvSpPr>
          <p:nvPr>
            <p:ph type="body" idx="1"/>
          </p:nvPr>
        </p:nvSpPr>
        <p:spPr>
          <a:xfrm>
            <a:off x="672679" y="2103117"/>
            <a:ext cx="3167540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FREQUENTLY USED IMAGES*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6" name="Google Shape;326;p10"/>
          <p:cNvSpPr txBox="1">
            <a:spLocks noGrp="1"/>
          </p:cNvSpPr>
          <p:nvPr>
            <p:ph type="body" idx="2"/>
          </p:nvPr>
        </p:nvSpPr>
        <p:spPr>
          <a:xfrm>
            <a:off x="720635" y="2612017"/>
            <a:ext cx="307405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Lightbulb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myiconfinder.com</a:t>
            </a:r>
            <a:endParaRPr sz="1600"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Designed by Vexels.com:</a:t>
            </a:r>
            <a:endParaRPr sz="1600"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Hand drawn magnifying glass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Hand drawn bar graph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Pie chart hand drawn doodle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Hand drawn wall clock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Hand drawn cloud bubble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Hand drawn open book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Cog wheel hand drawn icon</a:t>
            </a:r>
            <a:endParaRPr/>
          </a:p>
          <a:p>
            <a:pPr marL="306000" lvl="0" indent="-212527" algn="l" rtl="0">
              <a:spcBef>
                <a:spcPts val="3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327" name="Google Shape;327;p10"/>
          <p:cNvSpPr txBox="1">
            <a:spLocks noGrp="1"/>
          </p:cNvSpPr>
          <p:nvPr>
            <p:ph type="body" idx="3"/>
          </p:nvPr>
        </p:nvSpPr>
        <p:spPr>
          <a:xfrm>
            <a:off x="4725013" y="2101473"/>
            <a:ext cx="3601635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ADDITIONAL IMAGE SOURCES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8" name="Google Shape;328;p10"/>
          <p:cNvSpPr txBox="1">
            <a:spLocks noGrp="1"/>
          </p:cNvSpPr>
          <p:nvPr>
            <p:ph type="body" idx="4"/>
          </p:nvPr>
        </p:nvSpPr>
        <p:spPr>
          <a:xfrm>
            <a:off x="4679171" y="2612017"/>
            <a:ext cx="4464829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5: </a:t>
            </a:r>
            <a:r>
              <a:rPr lang="en-US" sz="1600" u="sng">
                <a:solidFill>
                  <a:schemeClr val="hlink"/>
                </a:solidFill>
                <a:hlinkClick r:id="rId12"/>
              </a:rPr>
              <a:t>big eyes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pixabay.com</a:t>
            </a: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Slide 6: </a:t>
            </a:r>
            <a:r>
              <a:rPr lang="en-US" sz="1600" u="sng">
                <a:solidFill>
                  <a:schemeClr val="hlink"/>
                </a:solidFill>
                <a:hlinkClick r:id="rId14"/>
              </a:rPr>
              <a:t>bored book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pixabay.com</a:t>
            </a: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329" name="Google Shape;329;p10"/>
          <p:cNvSpPr/>
          <p:nvPr/>
        </p:nvSpPr>
        <p:spPr>
          <a:xfrm>
            <a:off x="632202" y="5197751"/>
            <a:ext cx="3250919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*These graphics are used as icons throughout the series. For example this </a:t>
            </a:r>
            <a:r>
              <a:rPr lang="en-US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lightbulb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clipart appears beside most “Discussion Point” questions. 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4294175" y="1955542"/>
            <a:ext cx="4331645" cy="4096512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/>
          <p:nvPr/>
        </p:nvSpPr>
        <p:spPr>
          <a:xfrm>
            <a:off x="541437" y="4527521"/>
            <a:ext cx="4070320" cy="377687"/>
          </a:xfrm>
          <a:prstGeom prst="parallelogram">
            <a:avLst>
              <a:gd name="adj" fmla="val 25000"/>
            </a:avLst>
          </a:prstGeom>
          <a:solidFill>
            <a:srgbClr val="FCF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THE “MAGIC 8” CLASSROOM PRACTICES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Reduce time spent in transition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Improving level of instruction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Creating a positive climate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Increasing teacher listening to children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Planning sequential activities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Promoting associative and cooperative interactions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Fostering high levels of engagement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Providing math opportunities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accent4"/>
                </a:solidFill>
              </a:rPr>
              <a:t>   ★ 2017-18 Initiative: Focus on Literacy ★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745" y="2623148"/>
            <a:ext cx="3165382" cy="356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75336" y="4754013"/>
            <a:ext cx="3200400" cy="1188720"/>
          </a:xfrm>
          <a:prstGeom prst="rect">
            <a:avLst/>
          </a:prstGeom>
          <a:solidFill>
            <a:srgbClr val="FCEB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Implementing any or all of the other </a:t>
            </a:r>
            <a:r>
              <a:rPr lang="en-US" sz="15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Magic 8 classroom practices </a:t>
            </a:r>
            <a:r>
              <a:rPr lang="en-US"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should result in children being </a:t>
            </a:r>
            <a:r>
              <a:rPr lang="en-US" sz="15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more engaged in learning!</a:t>
            </a:r>
            <a:endParaRPr sz="1500" b="0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WHAT IS ENGAGEMENT IN LEARNING?</a:t>
            </a:r>
            <a:endParaRPr/>
          </a:p>
        </p:txBody>
      </p:sp>
      <p:grpSp>
        <p:nvGrpSpPr>
          <p:cNvPr id="192" name="Google Shape;192;p3"/>
          <p:cNvGrpSpPr/>
          <p:nvPr/>
        </p:nvGrpSpPr>
        <p:grpSpPr>
          <a:xfrm>
            <a:off x="3530954" y="1904472"/>
            <a:ext cx="5307114" cy="4246031"/>
            <a:chOff x="1542918" y="-179916"/>
            <a:chExt cx="5307114" cy="4246031"/>
          </a:xfrm>
        </p:grpSpPr>
        <p:sp>
          <p:nvSpPr>
            <p:cNvPr id="193" name="Google Shape;193;p3"/>
            <p:cNvSpPr/>
            <p:nvPr/>
          </p:nvSpPr>
          <p:spPr>
            <a:xfrm>
              <a:off x="3094568" y="1390497"/>
              <a:ext cx="2150102" cy="1069990"/>
            </a:xfrm>
            <a:prstGeom prst="ellipse">
              <a:avLst/>
            </a:prstGeom>
            <a:solidFill>
              <a:srgbClr val="49ACC5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3409443" y="1547193"/>
              <a:ext cx="1520352" cy="756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FOSTERING HIGH LEVELS OF ENGAGEMENT</a:t>
              </a: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 rot="5638399">
              <a:off x="4162827" y="1103013"/>
              <a:ext cx="106834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2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 txBox="1"/>
            <p:nvPr/>
          </p:nvSpPr>
          <p:spPr>
            <a:xfrm rot="5638399">
              <a:off x="4179962" y="1163165"/>
              <a:ext cx="74784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588524" y="-179916"/>
              <a:ext cx="1371602" cy="1371602"/>
            </a:xfrm>
            <a:prstGeom prst="ellipse">
              <a:avLst/>
            </a:prstGeom>
            <a:solidFill>
              <a:schemeClr val="accent2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 txBox="1"/>
            <p:nvPr/>
          </p:nvSpPr>
          <p:spPr>
            <a:xfrm>
              <a:off x="3789390" y="20950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Creating a positive climate 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 rot="9055760">
              <a:off x="4934041" y="1189325"/>
              <a:ext cx="282042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AF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 txBox="1"/>
            <p:nvPr/>
          </p:nvSpPr>
          <p:spPr>
            <a:xfrm rot="9055760">
              <a:off x="5013324" y="1244907"/>
              <a:ext cx="197429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211309" y="198318"/>
              <a:ext cx="1371602" cy="1371602"/>
            </a:xfrm>
            <a:prstGeom prst="ellipse">
              <a:avLst/>
            </a:prstGeom>
            <a:solidFill>
              <a:schemeClr val="accent3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 txBox="1"/>
            <p:nvPr/>
          </p:nvSpPr>
          <p:spPr>
            <a:xfrm>
              <a:off x="5412175" y="399184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Reducing time spent in transition 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 rot="-10150243">
              <a:off x="5214576" y="2008905"/>
              <a:ext cx="195661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6E0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 txBox="1"/>
            <p:nvPr/>
          </p:nvSpPr>
          <p:spPr>
            <a:xfrm rot="-10150243">
              <a:off x="5272751" y="2090557"/>
              <a:ext cx="136963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478430" y="1717507"/>
              <a:ext cx="1371602" cy="1371602"/>
            </a:xfrm>
            <a:prstGeom prst="ellipse">
              <a:avLst/>
            </a:prstGeom>
            <a:solidFill>
              <a:srgbClr val="7D60A0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5679296" y="1918373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Improving level of instruction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 rot="-7204168">
              <a:off x="4432859" y="2413754"/>
              <a:ext cx="200396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CE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 rot="-7204168">
              <a:off x="4477980" y="2515906"/>
              <a:ext cx="140277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262970" y="2694513"/>
              <a:ext cx="1371602" cy="1371602"/>
            </a:xfrm>
            <a:prstGeom prst="ellipse">
              <a:avLst/>
            </a:prstGeom>
            <a:solidFill>
              <a:schemeClr val="accent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 txBox="1"/>
            <p:nvPr/>
          </p:nvSpPr>
          <p:spPr>
            <a:xfrm>
              <a:off x="4463836" y="2895379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Increasing teacher listening to children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 rot="-3799577">
              <a:off x="3712359" y="2413096"/>
              <a:ext cx="198386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 txBox="1"/>
            <p:nvPr/>
          </p:nvSpPr>
          <p:spPr>
            <a:xfrm rot="7000423">
              <a:off x="3728758" y="2515825"/>
              <a:ext cx="138870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715436" y="2694513"/>
              <a:ext cx="1371602" cy="1371602"/>
            </a:xfrm>
            <a:prstGeom prst="ellipse">
              <a:avLst/>
            </a:prstGeom>
            <a:solidFill>
              <a:schemeClr val="dk2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 txBox="1"/>
            <p:nvPr/>
          </p:nvSpPr>
          <p:spPr>
            <a:xfrm>
              <a:off x="2916302" y="2895379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Planning sequential activities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 rot="-972629">
              <a:off x="2972418" y="2072380"/>
              <a:ext cx="206068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2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 txBox="1"/>
            <p:nvPr/>
          </p:nvSpPr>
          <p:spPr>
            <a:xfrm rot="9827371">
              <a:off x="2973647" y="2157147"/>
              <a:ext cx="144248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542918" y="1837896"/>
              <a:ext cx="1371602" cy="1371602"/>
            </a:xfrm>
            <a:prstGeom prst="ellipse">
              <a:avLst/>
            </a:prstGeom>
            <a:solidFill>
              <a:srgbClr val="D99593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1743784" y="2038762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Promoting associative and cooperative interactions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 rot="2175823">
              <a:off x="3183134" y="1304579"/>
              <a:ext cx="202797" cy="3806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AE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 txBox="1"/>
            <p:nvPr/>
          </p:nvSpPr>
          <p:spPr>
            <a:xfrm rot="-8624177">
              <a:off x="3189026" y="1362724"/>
              <a:ext cx="141958" cy="228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902234" y="259969"/>
              <a:ext cx="1371602" cy="1371602"/>
            </a:xfrm>
            <a:prstGeom prst="ellipse">
              <a:avLst/>
            </a:prstGeom>
            <a:solidFill>
              <a:srgbClr val="31859B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2103100" y="460835"/>
              <a:ext cx="969870" cy="96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Providing math opportunities</a:t>
              </a:r>
              <a:endParaRPr sz="13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3" name="Google Shape;223;p3"/>
          <p:cNvSpPr/>
          <p:nvPr/>
        </p:nvSpPr>
        <p:spPr>
          <a:xfrm>
            <a:off x="3506881" y="3912735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4" name="Google Shape;224;p3"/>
          <p:cNvGrpSpPr/>
          <p:nvPr/>
        </p:nvGrpSpPr>
        <p:grpSpPr>
          <a:xfrm>
            <a:off x="575336" y="2115275"/>
            <a:ext cx="3200400" cy="2294265"/>
            <a:chOff x="441774" y="2027531"/>
            <a:chExt cx="3200400" cy="2294265"/>
          </a:xfrm>
        </p:grpSpPr>
        <p:sp>
          <p:nvSpPr>
            <p:cNvPr id="225" name="Google Shape;225;p3"/>
            <p:cNvSpPr/>
            <p:nvPr/>
          </p:nvSpPr>
          <p:spPr>
            <a:xfrm>
              <a:off x="441774" y="2027531"/>
              <a:ext cx="3200400" cy="2294265"/>
            </a:xfrm>
            <a:prstGeom prst="rect">
              <a:avLst/>
            </a:prstGeom>
            <a:solidFill>
              <a:srgbClr val="FCEBC5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01714" y="2108169"/>
              <a:ext cx="258362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31859B"/>
                  </a:solidFill>
                  <a:latin typeface="Gill Sans"/>
                  <a:ea typeface="Gill Sans"/>
                  <a:cs typeface="Gill Sans"/>
                  <a:sym typeface="Gill Sans"/>
                </a:rPr>
                <a:t>Engagement in learning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refers to one’s degree of…</a:t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83561" y="3916483"/>
              <a:ext cx="281992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…related to a </a:t>
              </a:r>
              <a:r>
                <a:rPr lang="en-US" sz="1600" b="1" i="0" u="none" strike="noStrike" cap="none">
                  <a:solidFill>
                    <a:srgbClr val="31859B"/>
                  </a:solidFill>
                  <a:latin typeface="Gill Sans"/>
                  <a:ea typeface="Gill Sans"/>
                  <a:cs typeface="Gill Sans"/>
                  <a:sym typeface="Gill Sans"/>
                </a:rPr>
                <a:t>learning task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.</a:t>
              </a:r>
              <a:endPara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865581" y="2846369"/>
            <a:ext cx="2619900" cy="114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3878458" y="2352782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5556591" y="1892761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7209618" y="2274788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7462427" y="3816240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4698673" y="4755216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6260350" y="4765496"/>
            <a:ext cx="1371600" cy="1371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5085797" y="3461742"/>
            <a:ext cx="2148840" cy="1069848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886725" y="2787400"/>
            <a:ext cx="13017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Attention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Curiosity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Interest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3"/>
          <p:cNvSpPr txBox="1"/>
          <p:nvPr/>
        </p:nvSpPr>
        <p:spPr>
          <a:xfrm>
            <a:off x="2182125" y="2787400"/>
            <a:ext cx="13017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Motivation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Optimism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Passion</a:t>
            </a: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"/>
          <p:cNvSpPr txBox="1">
            <a:spLocks noGrp="1"/>
          </p:cNvSpPr>
          <p:nvPr>
            <p:ph type="title"/>
          </p:nvPr>
        </p:nvSpPr>
        <p:spPr>
          <a:xfrm>
            <a:off x="522244" y="687474"/>
            <a:ext cx="809951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BENEFITS OF HIGH ENGAGEMENT IN LEARNING</a:t>
            </a:r>
            <a:endParaRPr/>
          </a:p>
        </p:txBody>
      </p:sp>
      <p:sp>
        <p:nvSpPr>
          <p:cNvPr id="244" name="Google Shape;244;p4"/>
          <p:cNvSpPr txBox="1">
            <a:spLocks noGrp="1"/>
          </p:cNvSpPr>
          <p:nvPr>
            <p:ph type="body" idx="1"/>
          </p:nvPr>
        </p:nvSpPr>
        <p:spPr>
          <a:xfrm>
            <a:off x="581192" y="2598975"/>
            <a:ext cx="4905208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380"/>
              <a:buChar char="◼"/>
            </a:pPr>
            <a:r>
              <a:rPr lang="en-US" sz="1500">
                <a:solidFill>
                  <a:schemeClr val="dk1"/>
                </a:solidFill>
              </a:rPr>
              <a:t>Have more opportunities to deepen their learning</a:t>
            </a:r>
            <a:endParaRPr/>
          </a:p>
          <a:p>
            <a:pPr marL="306000" lvl="0" indent="-306000" algn="l" rtl="0">
              <a:spcBef>
                <a:spcPts val="900"/>
              </a:spcBef>
              <a:spcAft>
                <a:spcPts val="0"/>
              </a:spcAft>
              <a:buSzPts val="1380"/>
              <a:buChar char="◼"/>
            </a:pPr>
            <a:r>
              <a:rPr lang="en-US" sz="1500">
                <a:solidFill>
                  <a:schemeClr val="dk1"/>
                </a:solidFill>
              </a:rPr>
              <a:t>Have better </a:t>
            </a:r>
            <a:r>
              <a:rPr lang="en-US" sz="1500" b="1">
                <a:solidFill>
                  <a:srgbClr val="31859B"/>
                </a:solidFill>
              </a:rPr>
              <a:t>self-regulation</a:t>
            </a:r>
            <a:endParaRPr/>
          </a:p>
          <a:p>
            <a:pPr marL="306000" lvl="0" indent="-306000" algn="l" rtl="0">
              <a:spcBef>
                <a:spcPts val="900"/>
              </a:spcBef>
              <a:spcAft>
                <a:spcPts val="0"/>
              </a:spcAft>
              <a:buSzPts val="1380"/>
              <a:buChar char="◼"/>
            </a:pPr>
            <a:r>
              <a:rPr lang="en-US" sz="1500">
                <a:solidFill>
                  <a:schemeClr val="dk1"/>
                </a:solidFill>
              </a:rPr>
              <a:t>Are </a:t>
            </a:r>
            <a:r>
              <a:rPr lang="en-US" sz="1500" b="1">
                <a:solidFill>
                  <a:srgbClr val="31859B"/>
                </a:solidFill>
              </a:rPr>
              <a:t>less likely </a:t>
            </a:r>
            <a:r>
              <a:rPr lang="en-US" sz="1500">
                <a:solidFill>
                  <a:schemeClr val="dk1"/>
                </a:solidFill>
              </a:rPr>
              <a:t>to engage in </a:t>
            </a:r>
            <a:r>
              <a:rPr lang="en-US" sz="1500" b="1">
                <a:solidFill>
                  <a:srgbClr val="31859B"/>
                </a:solidFill>
              </a:rPr>
              <a:t>off-task</a:t>
            </a:r>
            <a:r>
              <a:rPr lang="en-US" sz="1500">
                <a:solidFill>
                  <a:schemeClr val="dk1"/>
                </a:solidFill>
              </a:rPr>
              <a:t> or </a:t>
            </a:r>
            <a:r>
              <a:rPr lang="en-US" sz="1500" b="1">
                <a:solidFill>
                  <a:srgbClr val="31859B"/>
                </a:solidFill>
              </a:rPr>
              <a:t>disruptive</a:t>
            </a:r>
            <a:r>
              <a:rPr lang="en-US" sz="1500">
                <a:solidFill>
                  <a:schemeClr val="dk1"/>
                </a:solidFill>
              </a:rPr>
              <a:t> behaviors</a:t>
            </a:r>
            <a:endParaRPr/>
          </a:p>
        </p:txBody>
      </p:sp>
      <p:pic>
        <p:nvPicPr>
          <p:cNvPr id="245" name="Google Shape;245;p4"/>
          <p:cNvPicPr preferRelativeResize="0"/>
          <p:nvPr/>
        </p:nvPicPr>
        <p:blipFill rotWithShape="1">
          <a:blip r:embed="rId3">
            <a:alphaModFix/>
          </a:blip>
          <a:srcRect l="22265" t="22399" r="9229" b="18755"/>
          <a:stretch/>
        </p:blipFill>
        <p:spPr>
          <a:xfrm>
            <a:off x="5333735" y="2073558"/>
            <a:ext cx="29939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"/>
          <p:cNvSpPr/>
          <p:nvPr/>
        </p:nvSpPr>
        <p:spPr>
          <a:xfrm>
            <a:off x="747796" y="1989904"/>
            <a:ext cx="370091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Children who are highly engaged in learning activities…</a:t>
            </a:r>
            <a:endParaRPr/>
          </a:p>
        </p:txBody>
      </p:sp>
      <p:grpSp>
        <p:nvGrpSpPr>
          <p:cNvPr id="247" name="Google Shape;247;p4"/>
          <p:cNvGrpSpPr/>
          <p:nvPr/>
        </p:nvGrpSpPr>
        <p:grpSpPr>
          <a:xfrm>
            <a:off x="1850114" y="5334381"/>
            <a:ext cx="3483621" cy="775481"/>
            <a:chOff x="2065076" y="5387733"/>
            <a:chExt cx="3483621" cy="775481"/>
          </a:xfrm>
        </p:grpSpPr>
        <p:grpSp>
          <p:nvGrpSpPr>
            <p:cNvPr id="248" name="Google Shape;248;p4"/>
            <p:cNvGrpSpPr/>
            <p:nvPr/>
          </p:nvGrpSpPr>
          <p:grpSpPr>
            <a:xfrm>
              <a:off x="2065076" y="5406315"/>
              <a:ext cx="3483621" cy="756899"/>
              <a:chOff x="5395950" y="5276136"/>
              <a:chExt cx="2243161" cy="756899"/>
            </a:xfrm>
          </p:grpSpPr>
          <p:sp>
            <p:nvSpPr>
              <p:cNvPr id="249" name="Google Shape;249;p4"/>
              <p:cNvSpPr/>
              <p:nvPr/>
            </p:nvSpPr>
            <p:spPr>
              <a:xfrm>
                <a:off x="5395950" y="5509815"/>
                <a:ext cx="224316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95373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Why do we see such positive outcomes when children are deeply engaged in learning?</a:t>
                </a:r>
                <a:endParaRPr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5715434" y="5276136"/>
                <a:ext cx="174024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Caveat"/>
                    <a:ea typeface="Caveat"/>
                    <a:cs typeface="Caveat"/>
                    <a:sym typeface="Caveat"/>
                  </a:rPr>
                  <a:t>DISCUSSION POINT:</a:t>
                </a:r>
                <a:endParaRPr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  <p:pic>
          <p:nvPicPr>
            <p:cNvPr id="251" name="Google Shape;25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58274">
              <a:off x="2584402" y="5403235"/>
              <a:ext cx="213888" cy="271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4"/>
          <p:cNvSpPr txBox="1"/>
          <p:nvPr/>
        </p:nvSpPr>
        <p:spPr>
          <a:xfrm>
            <a:off x="6120534" y="4879092"/>
            <a:ext cx="2497359" cy="1169551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Being deeply engaged in preschool fosters a love of learning and discovery that will serve children for years to come.</a:t>
            </a:r>
            <a:endParaRPr sz="14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836058" y="3927769"/>
            <a:ext cx="35183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These children also make greater gains in…</a:t>
            </a:r>
            <a:endParaRPr sz="1700" b="1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581192" y="4516023"/>
            <a:ext cx="2799006" cy="111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80"/>
              <a:buFont typeface="Noto Sans Symbols"/>
              <a:buChar char="◼"/>
            </a:pPr>
            <a:r>
              <a:rPr lang="en-US" sz="15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Narrative comprehension</a:t>
            </a:r>
            <a:endParaRPr/>
          </a:p>
          <a:p>
            <a:pPr marL="306000" marR="0" lvl="0" indent="-306000" algn="l" rtl="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380"/>
              <a:buFont typeface="Noto Sans Symbols"/>
              <a:buChar char="◼"/>
            </a:pPr>
            <a:r>
              <a:rPr lang="en-US" sz="15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Vocabulary</a:t>
            </a:r>
            <a:endParaRPr/>
          </a:p>
          <a:p>
            <a:pPr marL="306000" marR="0" lvl="0" indent="-306000" algn="l" rtl="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380"/>
              <a:buFont typeface="Noto Sans Symbols"/>
              <a:buChar char="◼"/>
            </a:pPr>
            <a:r>
              <a:rPr lang="en-US" sz="15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Math skills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"/>
          <p:cNvSpPr txBox="1">
            <a:spLocks noGrp="1"/>
          </p:cNvSpPr>
          <p:nvPr>
            <p:ph type="title"/>
          </p:nvPr>
        </p:nvSpPr>
        <p:spPr>
          <a:xfrm>
            <a:off x="451883" y="687474"/>
            <a:ext cx="8229600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MARKERS OF </a:t>
            </a:r>
            <a:r>
              <a:rPr lang="en-US" b="1"/>
              <a:t>HIGH</a:t>
            </a:r>
            <a:r>
              <a:rPr lang="en-US"/>
              <a:t> ENGAGEMENT IN LEARNING</a:t>
            </a:r>
            <a:endParaRPr/>
          </a:p>
        </p:txBody>
      </p:sp>
      <p:sp>
        <p:nvSpPr>
          <p:cNvPr id="261" name="Google Shape;261;p5"/>
          <p:cNvSpPr txBox="1">
            <a:spLocks noGrp="1"/>
          </p:cNvSpPr>
          <p:nvPr>
            <p:ph type="body" idx="1"/>
          </p:nvPr>
        </p:nvSpPr>
        <p:spPr>
          <a:xfrm>
            <a:off x="657644" y="2318015"/>
            <a:ext cx="4952697" cy="337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Persistence &amp; intense concentration</a:t>
            </a:r>
            <a:endParaRPr sz="140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Makes eye contact with teachers/peers; looks closely at materials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>
                <a:solidFill>
                  <a:schemeClr val="dk1"/>
                </a:solidFill>
              </a:rPr>
              <a:t>Seems </a:t>
            </a:r>
            <a:r>
              <a:rPr lang="en-US" sz="1400" b="1">
                <a:solidFill>
                  <a:schemeClr val="accent4"/>
                </a:solidFill>
              </a:rPr>
              <a:t>oblivious to noise </a:t>
            </a:r>
            <a:r>
              <a:rPr lang="en-US" sz="1400">
                <a:solidFill>
                  <a:schemeClr val="dk1"/>
                </a:solidFill>
              </a:rPr>
              <a:t>and behaviors of other children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Tension in body</a:t>
            </a:r>
            <a:r>
              <a:rPr lang="en-US" sz="1400">
                <a:solidFill>
                  <a:schemeClr val="dk1"/>
                </a:solidFill>
              </a:rPr>
              <a:t>: leaning forward, attempting to move closer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Volunteers responses </a:t>
            </a:r>
            <a:r>
              <a:rPr lang="en-US" sz="1400">
                <a:solidFill>
                  <a:srgbClr val="000000"/>
                </a:solidFill>
              </a:rPr>
              <a:t>or on-topic comments (often in a raised voice)</a:t>
            </a:r>
            <a:endParaRPr sz="1400">
              <a:solidFill>
                <a:srgbClr val="000000"/>
              </a:solidFill>
            </a:endParaRPr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Positive affect</a:t>
            </a:r>
            <a:r>
              <a:rPr lang="en-US" sz="1400">
                <a:solidFill>
                  <a:schemeClr val="dk1"/>
                </a:solidFill>
              </a:rPr>
              <a:t>: laughing, smiling, gasping</a:t>
            </a:r>
            <a:endParaRPr sz="1400" b="1">
              <a:solidFill>
                <a:schemeClr val="accent4"/>
              </a:solidFill>
            </a:endParaRPr>
          </a:p>
          <a:p>
            <a:pPr marL="306000" lvl="0" indent="-224212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389414" y="1895494"/>
            <a:ext cx="83651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Individual children express their enthusiasm (or lack thereof) in different ways…</a:t>
            </a:r>
            <a:endParaRPr sz="16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3" name="Google Shape;263;p5"/>
          <p:cNvGrpSpPr/>
          <p:nvPr/>
        </p:nvGrpSpPr>
        <p:grpSpPr>
          <a:xfrm>
            <a:off x="5747515" y="5174785"/>
            <a:ext cx="2872508" cy="781205"/>
            <a:chOff x="5686055" y="5098585"/>
            <a:chExt cx="2872508" cy="781205"/>
          </a:xfrm>
        </p:grpSpPr>
        <p:sp>
          <p:nvSpPr>
            <p:cNvPr id="264" name="Google Shape;264;p5"/>
            <p:cNvSpPr/>
            <p:nvPr/>
          </p:nvSpPr>
          <p:spPr>
            <a:xfrm>
              <a:off x="5933589" y="5098585"/>
              <a:ext cx="23774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5686055" y="5356570"/>
              <a:ext cx="28725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Do you ever mistake a child’s enthusiasm for disruptive behavior?</a:t>
              </a:r>
              <a:endParaRPr/>
            </a:p>
          </p:txBody>
        </p:sp>
      </p:grpSp>
      <p:sp>
        <p:nvSpPr>
          <p:cNvPr id="266" name="Google Shape;266;p5"/>
          <p:cNvSpPr/>
          <p:nvPr/>
        </p:nvSpPr>
        <p:spPr>
          <a:xfrm>
            <a:off x="783799" y="5063438"/>
            <a:ext cx="47003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Engagement may also look different depending on the setting, (Whole Group vs Centers), time of day (morning vs after nap), or activity (working on a floor puzzle vs dancing to a song). </a:t>
            </a:r>
            <a:endParaRPr/>
          </a:p>
        </p:txBody>
      </p:sp>
      <p:pic>
        <p:nvPicPr>
          <p:cNvPr id="267" name="Google Shape;267;p5" descr="Eyes, Surprise, Wow, Expression, Open, Emotion, Sh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542" y="2851610"/>
            <a:ext cx="2489950" cy="196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" descr="Camouflage, Cartoon, Comic, Pretension, Read, Slee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91" y="2244559"/>
            <a:ext cx="3026076" cy="322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502920" y="687474"/>
            <a:ext cx="8138160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MARKERS OF </a:t>
            </a:r>
            <a:r>
              <a:rPr lang="en-US" b="1"/>
              <a:t>LOW</a:t>
            </a:r>
            <a:r>
              <a:rPr lang="en-US"/>
              <a:t> ENGAGEMENT IN LEARNING</a:t>
            </a:r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2"/>
          </p:nvPr>
        </p:nvSpPr>
        <p:spPr>
          <a:xfrm>
            <a:off x="4115523" y="2244559"/>
            <a:ext cx="4345412" cy="29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8"/>
              <a:buNone/>
            </a:pPr>
            <a:endParaRPr sz="40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Lack of persistence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Looks</a:t>
            </a:r>
            <a:r>
              <a:rPr lang="en-US" sz="1400">
                <a:solidFill>
                  <a:schemeClr val="dk1"/>
                </a:solidFill>
              </a:rPr>
              <a:t> at teacher or materials </a:t>
            </a:r>
            <a:r>
              <a:rPr lang="en-US" sz="1400" b="1">
                <a:solidFill>
                  <a:schemeClr val="accent4"/>
                </a:solidFill>
              </a:rPr>
              <a:t>inconsistently </a:t>
            </a:r>
            <a:r>
              <a:rPr lang="en-US" sz="1400">
                <a:solidFill>
                  <a:schemeClr val="dk1"/>
                </a:solidFill>
              </a:rPr>
              <a:t>or stares into space</a:t>
            </a:r>
            <a:endParaRPr sz="1400" b="1">
              <a:solidFill>
                <a:schemeClr val="accent4"/>
              </a:solidFill>
            </a:endParaRPr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Easily distracted </a:t>
            </a:r>
            <a:r>
              <a:rPr lang="en-US" sz="1400">
                <a:solidFill>
                  <a:schemeClr val="dk1"/>
                </a:solidFill>
              </a:rPr>
              <a:t>or drawn off task by others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Lack of tension in body: </a:t>
            </a:r>
            <a:r>
              <a:rPr lang="en-US" sz="1400">
                <a:solidFill>
                  <a:schemeClr val="dk1"/>
                </a:solidFill>
              </a:rPr>
              <a:t>slouched, head on hand</a:t>
            </a:r>
            <a:endParaRPr sz="140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>
                <a:solidFill>
                  <a:srgbClr val="000000"/>
                </a:solidFill>
              </a:rPr>
              <a:t>Fidgets 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Flat affect</a:t>
            </a:r>
            <a:r>
              <a:rPr lang="en-US" sz="1400">
                <a:solidFill>
                  <a:srgbClr val="000000"/>
                </a:solidFill>
              </a:rPr>
              <a:t>: stares into space</a:t>
            </a:r>
            <a:endParaRPr/>
          </a:p>
          <a:p>
            <a:pPr marL="306000" lvl="0" indent="-306000" algn="l" rtl="0">
              <a:spcBef>
                <a:spcPts val="880"/>
              </a:spcBef>
              <a:spcAft>
                <a:spcPts val="0"/>
              </a:spcAft>
              <a:buClr>
                <a:srgbClr val="C0504D"/>
              </a:buClr>
              <a:buSzPts val="1288"/>
              <a:buChar char="◼"/>
            </a:pPr>
            <a:r>
              <a:rPr lang="en-US" sz="1400" b="1">
                <a:solidFill>
                  <a:schemeClr val="accent4"/>
                </a:solidFill>
              </a:rPr>
              <a:t>Draws others </a:t>
            </a:r>
            <a:r>
              <a:rPr lang="en-US" sz="1400">
                <a:solidFill>
                  <a:srgbClr val="000000"/>
                </a:solidFill>
              </a:rPr>
              <a:t>off task or engages in </a:t>
            </a:r>
            <a:r>
              <a:rPr lang="en-US" sz="1400" b="1">
                <a:solidFill>
                  <a:schemeClr val="accent4"/>
                </a:solidFill>
              </a:rPr>
              <a:t>problem behaviors</a:t>
            </a:r>
            <a:endParaRPr/>
          </a:p>
          <a:p>
            <a:pPr marL="306000" lvl="0" indent="-224212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2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389414" y="1895494"/>
            <a:ext cx="83651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Individual children express their enthusiasm (or lack thereof) in different ways…</a:t>
            </a:r>
            <a:endParaRPr sz="16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858840" y="5769204"/>
            <a:ext cx="3456789" cy="17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78" name="Google Shape;278;p6"/>
          <p:cNvGrpSpPr/>
          <p:nvPr/>
        </p:nvGrpSpPr>
        <p:grpSpPr>
          <a:xfrm>
            <a:off x="4389472" y="5251548"/>
            <a:ext cx="4251608" cy="814544"/>
            <a:chOff x="4909079" y="5017621"/>
            <a:chExt cx="3649484" cy="814544"/>
          </a:xfrm>
        </p:grpSpPr>
        <p:sp>
          <p:nvSpPr>
            <p:cNvPr id="279" name="Google Shape;279;p6"/>
            <p:cNvSpPr/>
            <p:nvPr/>
          </p:nvSpPr>
          <p:spPr>
            <a:xfrm>
              <a:off x="5418498" y="5017621"/>
              <a:ext cx="23774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909079" y="5308945"/>
              <a:ext cx="36494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Are you satisfied as long as children are quiet/compliant, or do you actively strive for excitement/engagement?</a:t>
              </a:r>
              <a:endParaRPr/>
            </a:p>
          </p:txBody>
        </p:sp>
      </p:grpSp>
      <p:sp>
        <p:nvSpPr>
          <p:cNvPr id="281" name="Google Shape;281;p6"/>
          <p:cNvSpPr/>
          <p:nvPr/>
        </p:nvSpPr>
        <p:spPr>
          <a:xfrm>
            <a:off x="656091" y="4792508"/>
            <a:ext cx="3385589" cy="1314206"/>
          </a:xfrm>
          <a:prstGeom prst="rect">
            <a:avLst/>
          </a:prstGeom>
          <a:solidFill>
            <a:srgbClr val="FCF0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It is important for teachers to be able to gauge children’s engagement level—and to have strategies for re-engaging young learners when their attention is waning.</a:t>
            </a:r>
            <a:endParaRPr/>
          </a:p>
          <a:p>
            <a:pPr marL="0" marR="0" lvl="0" indent="0" algn="ctr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What do </a:t>
            </a:r>
            <a:r>
              <a:rPr lang="en-US" sz="1200" b="1" i="1" u="sng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you</a:t>
            </a:r>
            <a:r>
              <a:rPr lang="en-US" sz="12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 do when you realize you are losing children’s attention during an activity?</a:t>
            </a:r>
            <a:endParaRPr sz="12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>
            <a:spLocks noGrp="1"/>
          </p:cNvSpPr>
          <p:nvPr>
            <p:ph type="body" idx="1"/>
          </p:nvPr>
        </p:nvSpPr>
        <p:spPr>
          <a:xfrm>
            <a:off x="581191" y="2525089"/>
            <a:ext cx="4880483" cy="273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Rotate materials throughout the year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Incorporate new and unusual materials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Vary the centers/interest areas available to children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Allow children to lead parts of the day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Follow children’s unique interests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Consider children’s academic and social skills when setting up learning interactions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Remain flexible when the unexpected happens</a:t>
            </a:r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5443535" y="2525089"/>
            <a:ext cx="3127409" cy="2397680"/>
            <a:chOff x="4450080" y="2438400"/>
            <a:chExt cx="4023360" cy="3084576"/>
          </a:xfrm>
        </p:grpSpPr>
        <p:sp>
          <p:nvSpPr>
            <p:cNvPr id="289" name="Google Shape;289;p7"/>
            <p:cNvSpPr/>
            <p:nvPr/>
          </p:nvSpPr>
          <p:spPr>
            <a:xfrm>
              <a:off x="4450080" y="2438400"/>
              <a:ext cx="4023360" cy="308457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90" name="Google Shape;290;p7"/>
            <p:cNvPicPr preferRelativeResize="0"/>
            <p:nvPr/>
          </p:nvPicPr>
          <p:blipFill rotWithShape="1">
            <a:blip r:embed="rId3">
              <a:alphaModFix/>
            </a:blip>
            <a:srcRect l="4845" t="21511" b="5423"/>
            <a:stretch/>
          </p:blipFill>
          <p:spPr>
            <a:xfrm>
              <a:off x="4584212" y="2538984"/>
              <a:ext cx="3755096" cy="2883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TEACHER SUPPORT FOR HIGHER LEVELS OF ENGAGEMENT</a:t>
            </a:r>
            <a:endParaRPr/>
          </a:p>
        </p:txBody>
      </p:sp>
      <p:sp>
        <p:nvSpPr>
          <p:cNvPr id="292" name="Google Shape;292;p7"/>
          <p:cNvSpPr/>
          <p:nvPr/>
        </p:nvSpPr>
        <p:spPr>
          <a:xfrm>
            <a:off x="526127" y="1895634"/>
            <a:ext cx="44094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Teachers who strive for higher levels of engagement in children…</a:t>
            </a:r>
            <a:endParaRPr sz="1800" b="1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-12516309" y="2525052"/>
            <a:ext cx="763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1600"/>
              <a:buFont typeface="Noto Sans Symbols"/>
              <a:buChar char="▪"/>
            </a:pPr>
            <a:r>
              <a:rPr lang="en-US" sz="16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Enjoy themselves! </a:t>
            </a: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 the teacher, your enthusiasm (or lack thereof) is contagious</a:t>
            </a:r>
            <a:endParaRPr sz="16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526127" y="5309359"/>
            <a:ext cx="4409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…and, most importantly:</a:t>
            </a:r>
            <a:endParaRPr sz="1800" b="1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ACTIVITIES &amp; SPACES THAT PROMOTE HIGHER LEVELS OF ENGAGEMENT</a:t>
            </a:r>
            <a:endParaRPr/>
          </a:p>
        </p:txBody>
      </p:sp>
      <p:sp>
        <p:nvSpPr>
          <p:cNvPr id="301" name="Google Shape;301;p8"/>
          <p:cNvSpPr txBox="1">
            <a:spLocks noGrp="1"/>
          </p:cNvSpPr>
          <p:nvPr>
            <p:ph type="body" idx="1"/>
          </p:nvPr>
        </p:nvSpPr>
        <p:spPr>
          <a:xfrm>
            <a:off x="581192" y="1942252"/>
            <a:ext cx="408026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4"/>
                </a:solidFill>
              </a:rPr>
              <a:t>Activities that lead to higher levels of engagement…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Allow children to pursue their </a:t>
            </a:r>
            <a:r>
              <a:rPr lang="en-US" sz="1600" b="1">
                <a:solidFill>
                  <a:schemeClr val="accent1"/>
                </a:solidFill>
              </a:rPr>
              <a:t>interests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Encourage </a:t>
            </a:r>
            <a:r>
              <a:rPr lang="en-US" sz="1600" b="1">
                <a:solidFill>
                  <a:schemeClr val="accent1"/>
                </a:solidFill>
              </a:rPr>
              <a:t>associative interactions </a:t>
            </a:r>
            <a:r>
              <a:rPr lang="en-US" sz="1600">
                <a:solidFill>
                  <a:schemeClr val="dk1"/>
                </a:solidFill>
              </a:rPr>
              <a:t>with other children and/or adults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Occur in a </a:t>
            </a:r>
            <a:r>
              <a:rPr lang="en-US" sz="1600" b="1">
                <a:solidFill>
                  <a:schemeClr val="accent1"/>
                </a:solidFill>
              </a:rPr>
              <a:t>smaller-group format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Are </a:t>
            </a:r>
            <a:r>
              <a:rPr lang="en-US" sz="1600" b="1">
                <a:solidFill>
                  <a:schemeClr val="accent1"/>
                </a:solidFill>
              </a:rPr>
              <a:t>self-correcting</a:t>
            </a:r>
            <a:r>
              <a:rPr lang="en-US" sz="1600">
                <a:solidFill>
                  <a:schemeClr val="dk1"/>
                </a:solidFill>
              </a:rPr>
              <a:t> in nature so children can learn independently without stopping to ask for help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02" name="Google Shape;302;p8"/>
          <p:cNvGrpSpPr/>
          <p:nvPr/>
        </p:nvGrpSpPr>
        <p:grpSpPr>
          <a:xfrm>
            <a:off x="4981469" y="2011380"/>
            <a:ext cx="1976212" cy="2130181"/>
            <a:chOff x="5010912" y="2309302"/>
            <a:chExt cx="3108960" cy="3437849"/>
          </a:xfrm>
        </p:grpSpPr>
        <p:sp>
          <p:nvSpPr>
            <p:cNvPr id="303" name="Google Shape;303;p8"/>
            <p:cNvSpPr/>
            <p:nvPr/>
          </p:nvSpPr>
          <p:spPr>
            <a:xfrm>
              <a:off x="5010912" y="2309302"/>
              <a:ext cx="3108960" cy="343784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04" name="Google Shape;304;p8"/>
            <p:cNvPicPr preferRelativeResize="0"/>
            <p:nvPr/>
          </p:nvPicPr>
          <p:blipFill rotWithShape="1">
            <a:blip r:embed="rId3">
              <a:alphaModFix/>
            </a:blip>
            <a:srcRect l="25585" t="3556" r="14682" b="45954"/>
            <a:stretch/>
          </p:blipFill>
          <p:spPr>
            <a:xfrm>
              <a:off x="5137950" y="2419522"/>
              <a:ext cx="2854884" cy="3217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8"/>
          <p:cNvGrpSpPr/>
          <p:nvPr/>
        </p:nvGrpSpPr>
        <p:grpSpPr>
          <a:xfrm rot="-535637">
            <a:off x="6367005" y="3781407"/>
            <a:ext cx="2163452" cy="2202314"/>
            <a:chOff x="5023104" y="2085127"/>
            <a:chExt cx="3377184" cy="3437849"/>
          </a:xfrm>
        </p:grpSpPr>
        <p:sp>
          <p:nvSpPr>
            <p:cNvPr id="306" name="Google Shape;306;p8"/>
            <p:cNvSpPr/>
            <p:nvPr/>
          </p:nvSpPr>
          <p:spPr>
            <a:xfrm>
              <a:off x="5023104" y="2085127"/>
              <a:ext cx="3377184" cy="343784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07" name="Google Shape;307;p8"/>
            <p:cNvPicPr preferRelativeResize="0"/>
            <p:nvPr/>
          </p:nvPicPr>
          <p:blipFill rotWithShape="1">
            <a:blip r:embed="rId4">
              <a:alphaModFix/>
            </a:blip>
            <a:srcRect l="1982" t="3325" r="4536" b="1341"/>
            <a:stretch/>
          </p:blipFill>
          <p:spPr>
            <a:xfrm>
              <a:off x="5128281" y="2203851"/>
              <a:ext cx="3166830" cy="320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8"/>
          <p:cNvSpPr/>
          <p:nvPr/>
        </p:nvSpPr>
        <p:spPr>
          <a:xfrm>
            <a:off x="625310" y="4997455"/>
            <a:ext cx="5505556" cy="830997"/>
          </a:xfrm>
          <a:prstGeom prst="rect">
            <a:avLst/>
          </a:prstGeom>
          <a:solidFill>
            <a:srgbClr val="FCF0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What are some activities or settings where you find your students to be the MOST engaged? Do these activities or settings have other elements in common?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SPECIAL THANKS &amp; ADDITIONAL RESOURCES</a:t>
            </a:r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body" idx="1"/>
          </p:nvPr>
        </p:nvSpPr>
        <p:spPr>
          <a:xfrm>
            <a:off x="447675" y="2323297"/>
            <a:ext cx="5009736" cy="91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We are grateful to the following MNPS Pre-K Instructional Coaches and Multi-Classroom Leaders for their invaluable feedback in developing these materials:</a:t>
            </a:r>
            <a:endParaRPr sz="1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012"/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SeTara DeThrow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Carrie Head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Susan McClain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Stephanie Mullins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Holly Stone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Ashley Aldridge Wilson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Rhiannon Wilson 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4375659" y="5676871"/>
            <a:ext cx="37830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https://my.vanderbilt.edu/mnpspartnership/ </a:t>
            </a:r>
            <a:endParaRPr sz="16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2950" y="1446365"/>
            <a:ext cx="3776224" cy="423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PD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ACC6"/>
      </a:accent1>
      <a:accent2>
        <a:srgbClr val="C0504D"/>
      </a:accent2>
      <a:accent3>
        <a:srgbClr val="9BBB59"/>
      </a:accent3>
      <a:accent4>
        <a:srgbClr val="C88E0E"/>
      </a:accent4>
      <a:accent5>
        <a:srgbClr val="1F497D"/>
      </a:accent5>
      <a:accent6>
        <a:srgbClr val="F0B42F"/>
      </a:accent6>
      <a:hlink>
        <a:srgbClr val="C88E0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Macintosh PowerPoint</Application>
  <PresentationFormat>On-screen Show (4:3)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Gill Sans</vt:lpstr>
      <vt:lpstr>Montserrat Medium</vt:lpstr>
      <vt:lpstr>Calibri</vt:lpstr>
      <vt:lpstr>Arial</vt:lpstr>
      <vt:lpstr>Noto Sans Symbols</vt:lpstr>
      <vt:lpstr>Century Gothic</vt:lpstr>
      <vt:lpstr>Caveat</vt:lpstr>
      <vt:lpstr>Dividend</vt:lpstr>
      <vt:lpstr>Promoting High Levels of Engagement in Learning</vt:lpstr>
      <vt:lpstr>THE “MAGIC 8” CLASSROOM PRACTICES</vt:lpstr>
      <vt:lpstr>WHAT IS ENGAGEMENT IN LEARNING?</vt:lpstr>
      <vt:lpstr>BENEFITS OF HIGH ENGAGEMENT IN LEARNING</vt:lpstr>
      <vt:lpstr>MARKERS OF HIGH ENGAGEMENT IN LEARNING</vt:lpstr>
      <vt:lpstr>MARKERS OF LOW ENGAGEMENT IN LEARNING</vt:lpstr>
      <vt:lpstr>TEACHER SUPPORT FOR HIGHER LEVELS OF ENGAGEMENT</vt:lpstr>
      <vt:lpstr>ACTIVITIES &amp; SPACES THAT PROMOTE HIGHER LEVELS OF ENGAGEMENT</vt:lpstr>
      <vt:lpstr>SPECIAL THANKS &amp; ADDITIONAL RESOURCES</vt:lpstr>
      <vt:lpstr>INDIVIDUAL IMAGE 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Promoting High Levels of Engagement in Learning</dc:title>
  <dc:creator>Alana Tunstel</dc:creator>
  <cp:lastModifiedBy>Microsoft Office User</cp:lastModifiedBy>
  <cp:revision>1</cp:revision>
  <dcterms:created xsi:type="dcterms:W3CDTF">2016-08-10T02:42:45Z</dcterms:created>
  <dcterms:modified xsi:type="dcterms:W3CDTF">2021-06-09T18:41:33Z</dcterms:modified>
</cp:coreProperties>
</file>